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373"/>
    <p:restoredTop sz="94192"/>
  </p:normalViewPr>
  <p:slideViewPr>
    <p:cSldViewPr snapToGrid="0" snapToObjects="1">
      <p:cViewPr varScale="1">
        <p:scale>
          <a:sx n="62" d="100"/>
          <a:sy n="62" d="100"/>
        </p:scale>
        <p:origin x="1000" y="40"/>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65620" y="3226831"/>
            <a:ext cx="6657272"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28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15th April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2303" y="1309202"/>
            <a:ext cx="225382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ample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classroom library offered an </a:t>
            </a:r>
            <a:r>
              <a:rPr lang="en-GB" b="1" dirty="0">
                <a:latin typeface="Gill Sans MT" panose="020B0502020104020203" pitchFamily="34" charset="77"/>
              </a:rPr>
              <a:t>ample</a:t>
            </a:r>
            <a:r>
              <a:rPr lang="en-GB" dirty="0">
                <a:latin typeface="Gill Sans MT" panose="020B0502020104020203" pitchFamily="34" charset="77"/>
              </a:rPr>
              <a:t> selection of books.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(am-</a:t>
            </a:r>
            <a:r>
              <a:rPr lang="en-GB" dirty="0" err="1">
                <a:latin typeface="Gill Sans MT" panose="020B0502020104020203" pitchFamily="34" charset="77"/>
              </a:rPr>
              <a:t>ple</a:t>
            </a:r>
            <a:r>
              <a:rPr lang="en-GB" dirty="0">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891996133"/>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copious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insufficient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opportunity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plentiful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meagre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239962"/>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there is an ample amount of something, there is enough of it and usually some extra.</a:t>
            </a:r>
          </a:p>
        </p:txBody>
      </p:sp>
      <p:pic>
        <p:nvPicPr>
          <p:cNvPr id="3" name="Picture 2">
            <a:extLst>
              <a:ext uri="{FF2B5EF4-FFF2-40B4-BE49-F238E27FC236}">
                <a16:creationId xmlns:a16="http://schemas.microsoft.com/office/drawing/2014/main" id="{F58D97DE-F4E4-5699-BD94-642A69E6E0CC}"/>
              </a:ext>
            </a:extLst>
          </p:cNvPr>
          <p:cNvPicPr>
            <a:picLocks noChangeAspect="1"/>
          </p:cNvPicPr>
          <p:nvPr/>
        </p:nvPicPr>
        <p:blipFill>
          <a:blip r:embed="rId4"/>
          <a:stretch>
            <a:fillRect/>
          </a:stretch>
        </p:blipFill>
        <p:spPr>
          <a:xfrm>
            <a:off x="8552883" y="2688979"/>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8018" y="1309202"/>
            <a:ext cx="254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beaver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Amelia </a:t>
            </a:r>
            <a:r>
              <a:rPr lang="en-GB" sz="4000" b="1" dirty="0">
                <a:solidFill>
                  <a:schemeClr val="accent2"/>
                </a:solidFill>
                <a:latin typeface="Gill Sans MT" panose="020B0502020104020203" pitchFamily="34" charset="77"/>
              </a:rPr>
              <a:t>beavered</a:t>
            </a:r>
            <a:r>
              <a:rPr lang="en-GB" sz="4000" dirty="0">
                <a:solidFill>
                  <a:schemeClr val="accent2"/>
                </a:solidFill>
                <a:latin typeface="Gill Sans MT" panose="020B0502020104020203" pitchFamily="34" charset="77"/>
              </a:rPr>
              <a:t> away to get all her work finished.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bea-ver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88697473"/>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work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idle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persist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137115"/>
            <a:ext cx="683072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are beavering away at something, you are working very hard at it.</a:t>
            </a:r>
          </a:p>
        </p:txBody>
      </p:sp>
      <p:pic>
        <p:nvPicPr>
          <p:cNvPr id="4" name="Picture 3">
            <a:extLst>
              <a:ext uri="{FF2B5EF4-FFF2-40B4-BE49-F238E27FC236}">
                <a16:creationId xmlns:a16="http://schemas.microsoft.com/office/drawing/2014/main" id="{CC5FB36B-AACD-E15A-C5C2-EC8B3E90E172}"/>
              </a:ext>
            </a:extLst>
          </p:cNvPr>
          <p:cNvPicPr>
            <a:picLocks noChangeAspect="1"/>
          </p:cNvPicPr>
          <p:nvPr/>
        </p:nvPicPr>
        <p:blipFill>
          <a:blip r:embed="rId4"/>
          <a:stretch>
            <a:fillRect/>
          </a:stretch>
        </p:blipFill>
        <p:spPr>
          <a:xfrm>
            <a:off x="8383309" y="2785734"/>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76918" y="1339979"/>
            <a:ext cx="183864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drain</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182796"/>
            <a:ext cx="6991756" cy="20723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drain a liquid from a place or object, you remove the liquid by causing it to flow somewhere else. If a liquid drains somewhere, it flows there.</a:t>
            </a:r>
          </a:p>
        </p:txBody>
      </p:sp>
      <p:sp>
        <p:nvSpPr>
          <p:cNvPr id="155" name="The was a tear in Freddie’s new school jumper."/>
          <p:cNvSpPr txBox="1"/>
          <p:nvPr/>
        </p:nvSpPr>
        <p:spPr>
          <a:xfrm>
            <a:off x="68847" y="667725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water </a:t>
            </a:r>
            <a:r>
              <a:rPr lang="en-GB" sz="4000" b="1" dirty="0">
                <a:latin typeface="Gill Sans MT" panose="020B0502020104020203" pitchFamily="34" charset="77"/>
              </a:rPr>
              <a:t>drained</a:t>
            </a:r>
            <a:r>
              <a:rPr lang="en-GB" sz="4000" dirty="0">
                <a:latin typeface="Gill Sans MT" panose="020B0502020104020203" pitchFamily="34" charset="77"/>
              </a:rPr>
              <a:t> out of the sink.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drain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67773257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unload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evacuate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3EC029BE-A37C-5387-C389-B2BB12CB0207}"/>
              </a:ext>
            </a:extLst>
          </p:cNvPr>
          <p:cNvPicPr>
            <a:picLocks noChangeAspect="1"/>
          </p:cNvPicPr>
          <p:nvPr/>
        </p:nvPicPr>
        <p:blipFill>
          <a:blip r:embed="rId4"/>
          <a:stretch>
            <a:fillRect/>
          </a:stretch>
        </p:blipFill>
        <p:spPr>
          <a:xfrm>
            <a:off x="8472945" y="274755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25930" y="1309202"/>
            <a:ext cx="176650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glide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Gen </a:t>
            </a:r>
            <a:r>
              <a:rPr lang="en-GB" b="1" dirty="0">
                <a:latin typeface="Gill Sans MT" panose="020B0502020104020203" pitchFamily="34" charset="77"/>
              </a:rPr>
              <a:t>glided</a:t>
            </a:r>
            <a:r>
              <a:rPr lang="en-GB" dirty="0">
                <a:latin typeface="Gill Sans MT" panose="020B0502020104020203" pitchFamily="34" charset="77"/>
              </a:rPr>
              <a:t> into the classroom.</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glide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5140282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effortlessly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gracefully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098339"/>
            <a:ext cx="726890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glide somewhere, you move silently and in a smooth and effortless way.</a:t>
            </a:r>
          </a:p>
        </p:txBody>
      </p:sp>
      <p:pic>
        <p:nvPicPr>
          <p:cNvPr id="6" name="Picture 5">
            <a:extLst>
              <a:ext uri="{FF2B5EF4-FFF2-40B4-BE49-F238E27FC236}">
                <a16:creationId xmlns:a16="http://schemas.microsoft.com/office/drawing/2014/main" id="{23F23C87-D94D-5F1D-2DA6-3903A283FA4C}"/>
              </a:ext>
            </a:extLst>
          </p:cNvPr>
          <p:cNvPicPr>
            <a:picLocks noChangeAspect="1"/>
          </p:cNvPicPr>
          <p:nvPr/>
        </p:nvPicPr>
        <p:blipFill>
          <a:blip r:embed="rId4"/>
          <a:stretch>
            <a:fillRect/>
          </a:stretch>
        </p:blipFill>
        <p:spPr>
          <a:xfrm>
            <a:off x="8492220" y="26889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29436" y="1309202"/>
            <a:ext cx="31595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plethora</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372570" y="6550531"/>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Noah had a </a:t>
            </a:r>
            <a:r>
              <a:rPr lang="en-GB" sz="4000" b="1" dirty="0">
                <a:latin typeface="Gill Sans MT" panose="020B0502020104020203" pitchFamily="34" charset="77"/>
              </a:rPr>
              <a:t>plethora</a:t>
            </a:r>
            <a:r>
              <a:rPr lang="en-GB" sz="4000" dirty="0">
                <a:latin typeface="Gill Sans MT" panose="020B0502020104020203" pitchFamily="34" charset="77"/>
              </a:rPr>
              <a:t> of rubbers in his pencil case.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pleth</a:t>
            </a:r>
            <a:r>
              <a:rPr lang="en-GB" dirty="0">
                <a:latin typeface="Gill Sans MT" panose="020B0502020104020203" pitchFamily="34" charset="77"/>
              </a:rPr>
              <a:t>-o-</a:t>
            </a:r>
            <a:r>
              <a:rPr lang="en-GB" dirty="0" err="1">
                <a:latin typeface="Gill Sans MT" panose="020B0502020104020203" pitchFamily="34" charset="77"/>
              </a:rPr>
              <a:t>ra</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106036204"/>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excess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abundance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advice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4024908"/>
            <a:ext cx="7238833"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A plethora of something is a large amount of it, especially an amount of it that is greater than you need, want, or can cope with.</a:t>
            </a:r>
          </a:p>
        </p:txBody>
      </p:sp>
      <p:pic>
        <p:nvPicPr>
          <p:cNvPr id="4" name="Picture 3">
            <a:extLst>
              <a:ext uri="{FF2B5EF4-FFF2-40B4-BE49-F238E27FC236}">
                <a16:creationId xmlns:a16="http://schemas.microsoft.com/office/drawing/2014/main" id="{58910606-71EA-540E-A95C-83DBC4BF9E25}"/>
              </a:ext>
            </a:extLst>
          </p:cNvPr>
          <p:cNvPicPr>
            <a:picLocks noChangeAspect="1"/>
          </p:cNvPicPr>
          <p:nvPr/>
        </p:nvPicPr>
        <p:blipFill>
          <a:blip r:embed="rId4"/>
          <a:stretch>
            <a:fillRect/>
          </a:stretch>
        </p:blipFill>
        <p:spPr>
          <a:xfrm>
            <a:off x="8451283" y="2940330"/>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4510945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before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castle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argue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draw</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7898455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ample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drain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beaver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glide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78346538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argue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castle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draw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177688494"/>
              </p:ext>
            </p:extLst>
          </p:nvPr>
        </p:nvGraphicFramePr>
        <p:xfrm>
          <a:off x="5307795" y="1251704"/>
          <a:ext cx="4826233" cy="80280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large building with thick, high walls. *** were built by important people, such as kings, in former times, especially for protection during wars and battles.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do one thing *** doing something else, you do it earlier than the other thing.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When you ***, or when you draw something, you use a pencil or pen to produce a picture, pattern, or diagram.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 is the hot, bright flames produced by things that are burning.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one person *** with another, they speak angrily to each other about something that they disagree about.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27F8EAD1-495A-846A-5119-832761BC2E53}"/>
              </a:ext>
            </a:extLst>
          </p:cNvPr>
          <p:cNvPicPr>
            <a:picLocks noChangeAspect="1"/>
          </p:cNvPicPr>
          <p:nvPr/>
        </p:nvPicPr>
        <p:blipFill>
          <a:blip r:embed="rId5"/>
          <a:stretch>
            <a:fillRect/>
          </a:stretch>
        </p:blipFill>
        <p:spPr>
          <a:xfrm>
            <a:off x="11114518" y="4309450"/>
            <a:ext cx="1026615" cy="1026615"/>
          </a:xfrm>
          <a:prstGeom prst="rect">
            <a:avLst/>
          </a:prstGeom>
        </p:spPr>
      </p:pic>
      <p:pic>
        <p:nvPicPr>
          <p:cNvPr id="3" name="Picture 2">
            <a:extLst>
              <a:ext uri="{FF2B5EF4-FFF2-40B4-BE49-F238E27FC236}">
                <a16:creationId xmlns:a16="http://schemas.microsoft.com/office/drawing/2014/main" id="{B27B1EFF-9B98-7702-7D35-7A6D67146AD0}"/>
              </a:ext>
            </a:extLst>
          </p:cNvPr>
          <p:cNvPicPr>
            <a:picLocks noChangeAspect="1"/>
          </p:cNvPicPr>
          <p:nvPr/>
        </p:nvPicPr>
        <p:blipFill>
          <a:blip r:embed="rId6"/>
          <a:stretch>
            <a:fillRect/>
          </a:stretch>
        </p:blipFill>
        <p:spPr>
          <a:xfrm>
            <a:off x="11018835" y="8350764"/>
            <a:ext cx="890494" cy="890494"/>
          </a:xfrm>
          <a:prstGeom prst="rect">
            <a:avLst/>
          </a:prstGeom>
        </p:spPr>
      </p:pic>
      <p:pic>
        <p:nvPicPr>
          <p:cNvPr id="5" name="Picture 4">
            <a:extLst>
              <a:ext uri="{FF2B5EF4-FFF2-40B4-BE49-F238E27FC236}">
                <a16:creationId xmlns:a16="http://schemas.microsoft.com/office/drawing/2014/main" id="{3288D778-2B12-2215-B470-86AA27CFF239}"/>
              </a:ext>
            </a:extLst>
          </p:cNvPr>
          <p:cNvPicPr>
            <a:picLocks noChangeAspect="1"/>
          </p:cNvPicPr>
          <p:nvPr/>
        </p:nvPicPr>
        <p:blipFill>
          <a:blip r:embed="rId7"/>
          <a:stretch>
            <a:fillRect/>
          </a:stretch>
        </p:blipFill>
        <p:spPr>
          <a:xfrm>
            <a:off x="11088526" y="2766902"/>
            <a:ext cx="1026615" cy="1026615"/>
          </a:xfrm>
          <a:prstGeom prst="rect">
            <a:avLst/>
          </a:prstGeom>
        </p:spPr>
      </p:pic>
      <p:pic>
        <p:nvPicPr>
          <p:cNvPr id="6" name="Picture 5">
            <a:extLst>
              <a:ext uri="{FF2B5EF4-FFF2-40B4-BE49-F238E27FC236}">
                <a16:creationId xmlns:a16="http://schemas.microsoft.com/office/drawing/2014/main" id="{9D2CFD8F-9F54-2236-2537-DA3004ADB938}"/>
              </a:ext>
            </a:extLst>
          </p:cNvPr>
          <p:cNvPicPr>
            <a:picLocks noChangeAspect="1"/>
          </p:cNvPicPr>
          <p:nvPr/>
        </p:nvPicPr>
        <p:blipFill>
          <a:blip r:embed="rId8"/>
          <a:stretch>
            <a:fillRect/>
          </a:stretch>
        </p:blipFill>
        <p:spPr>
          <a:xfrm>
            <a:off x="11034869" y="5501256"/>
            <a:ext cx="1080272" cy="1080272"/>
          </a:xfrm>
          <a:prstGeom prst="rect">
            <a:avLst/>
          </a:prstGeom>
        </p:spPr>
      </p:pic>
      <p:pic>
        <p:nvPicPr>
          <p:cNvPr id="7" name="Picture 6">
            <a:extLst>
              <a:ext uri="{FF2B5EF4-FFF2-40B4-BE49-F238E27FC236}">
                <a16:creationId xmlns:a16="http://schemas.microsoft.com/office/drawing/2014/main" id="{E1899BDE-8927-7967-86F7-0A7971CA6ED1}"/>
              </a:ext>
            </a:extLst>
          </p:cNvPr>
          <p:cNvPicPr>
            <a:picLocks noChangeAspect="1"/>
          </p:cNvPicPr>
          <p:nvPr/>
        </p:nvPicPr>
        <p:blipFill>
          <a:blip r:embed="rId9"/>
          <a:stretch>
            <a:fillRect/>
          </a:stretch>
        </p:blipFill>
        <p:spPr>
          <a:xfrm>
            <a:off x="10956157" y="6846039"/>
            <a:ext cx="1117600" cy="111760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29287589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ample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beaver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drain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glide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plethora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524197148"/>
              </p:ext>
            </p:extLst>
          </p:nvPr>
        </p:nvGraphicFramePr>
        <p:xfrm>
          <a:off x="5307795" y="1251704"/>
          <a:ext cx="4826233" cy="7751328"/>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there is an *** amount of something, there is enough of it and usually some extra.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of something is a large amount of it, especially an amount of it that is greater than you need, want, or can cope with.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somewhere, you move silently and in a smooth and effortless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away at something, you are working very hard at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 a liquid from a place or object, you remove the liquid by causing it to flow somewhere else. If a liquid *** somewhere, it flows 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6353C989-17FF-17DA-1F88-E97451FC3CAE}"/>
              </a:ext>
            </a:extLst>
          </p:cNvPr>
          <p:cNvPicPr>
            <a:picLocks noChangeAspect="1"/>
          </p:cNvPicPr>
          <p:nvPr/>
        </p:nvPicPr>
        <p:blipFill>
          <a:blip r:embed="rId5"/>
          <a:stretch>
            <a:fillRect/>
          </a:stretch>
        </p:blipFill>
        <p:spPr>
          <a:xfrm>
            <a:off x="11141704" y="2731247"/>
            <a:ext cx="908424" cy="908424"/>
          </a:xfrm>
          <a:prstGeom prst="rect">
            <a:avLst/>
          </a:prstGeom>
        </p:spPr>
      </p:pic>
      <p:pic>
        <p:nvPicPr>
          <p:cNvPr id="3" name="Picture 2">
            <a:extLst>
              <a:ext uri="{FF2B5EF4-FFF2-40B4-BE49-F238E27FC236}">
                <a16:creationId xmlns:a16="http://schemas.microsoft.com/office/drawing/2014/main" id="{1AB75111-E4F7-11EA-E6E3-54586A820BB9}"/>
              </a:ext>
            </a:extLst>
          </p:cNvPr>
          <p:cNvPicPr>
            <a:picLocks noChangeAspect="1"/>
          </p:cNvPicPr>
          <p:nvPr/>
        </p:nvPicPr>
        <p:blipFill>
          <a:blip r:embed="rId6"/>
          <a:stretch>
            <a:fillRect/>
          </a:stretch>
        </p:blipFill>
        <p:spPr>
          <a:xfrm>
            <a:off x="11045729" y="6601754"/>
            <a:ext cx="836706" cy="836706"/>
          </a:xfrm>
          <a:prstGeom prst="rect">
            <a:avLst/>
          </a:prstGeom>
        </p:spPr>
      </p:pic>
      <p:pic>
        <p:nvPicPr>
          <p:cNvPr id="5" name="Picture 4">
            <a:extLst>
              <a:ext uri="{FF2B5EF4-FFF2-40B4-BE49-F238E27FC236}">
                <a16:creationId xmlns:a16="http://schemas.microsoft.com/office/drawing/2014/main" id="{51A2FA67-53FD-C639-4E84-038D1BC364F1}"/>
              </a:ext>
            </a:extLst>
          </p:cNvPr>
          <p:cNvPicPr>
            <a:picLocks noChangeAspect="1"/>
          </p:cNvPicPr>
          <p:nvPr/>
        </p:nvPicPr>
        <p:blipFill>
          <a:blip r:embed="rId7"/>
          <a:stretch>
            <a:fillRect/>
          </a:stretch>
        </p:blipFill>
        <p:spPr>
          <a:xfrm>
            <a:off x="10984961" y="7898778"/>
            <a:ext cx="848659" cy="848659"/>
          </a:xfrm>
          <a:prstGeom prst="rect">
            <a:avLst/>
          </a:prstGeom>
        </p:spPr>
      </p:pic>
      <p:pic>
        <p:nvPicPr>
          <p:cNvPr id="6" name="Picture 5">
            <a:extLst>
              <a:ext uri="{FF2B5EF4-FFF2-40B4-BE49-F238E27FC236}">
                <a16:creationId xmlns:a16="http://schemas.microsoft.com/office/drawing/2014/main" id="{25EE1D48-BFDD-2296-CCF9-56485EE2BF22}"/>
              </a:ext>
            </a:extLst>
          </p:cNvPr>
          <p:cNvPicPr>
            <a:picLocks noChangeAspect="1"/>
          </p:cNvPicPr>
          <p:nvPr/>
        </p:nvPicPr>
        <p:blipFill>
          <a:blip r:embed="rId8"/>
          <a:stretch>
            <a:fillRect/>
          </a:stretch>
        </p:blipFill>
        <p:spPr>
          <a:xfrm>
            <a:off x="11141703" y="5313101"/>
            <a:ext cx="908425" cy="908425"/>
          </a:xfrm>
          <a:prstGeom prst="rect">
            <a:avLst/>
          </a:prstGeom>
        </p:spPr>
      </p:pic>
      <p:pic>
        <p:nvPicPr>
          <p:cNvPr id="7" name="Picture 6">
            <a:extLst>
              <a:ext uri="{FF2B5EF4-FFF2-40B4-BE49-F238E27FC236}">
                <a16:creationId xmlns:a16="http://schemas.microsoft.com/office/drawing/2014/main" id="{334C8325-4C36-EEBE-B5C2-B8473554FC44}"/>
              </a:ext>
            </a:extLst>
          </p:cNvPr>
          <p:cNvPicPr>
            <a:picLocks noChangeAspect="1"/>
          </p:cNvPicPr>
          <p:nvPr/>
        </p:nvPicPr>
        <p:blipFill>
          <a:blip r:embed="rId9"/>
          <a:stretch>
            <a:fillRect/>
          </a:stretch>
        </p:blipFill>
        <p:spPr>
          <a:xfrm>
            <a:off x="11072485" y="3971346"/>
            <a:ext cx="938306" cy="938306"/>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13422" y="3993661"/>
            <a:ext cx="17713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argue</a:t>
            </a:r>
            <a:endParaRPr dirty="0">
              <a:latin typeface="Gill Sans MT" panose="020B0502020104020203" pitchFamily="34" charset="77"/>
            </a:endParaRPr>
          </a:p>
        </p:txBody>
      </p:sp>
      <p:sp>
        <p:nvSpPr>
          <p:cNvPr id="135" name="spare"/>
          <p:cNvSpPr txBox="1"/>
          <p:nvPr/>
        </p:nvSpPr>
        <p:spPr>
          <a:xfrm>
            <a:off x="2983918" y="4824209"/>
            <a:ext cx="17889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castle</a:t>
            </a:r>
            <a:endParaRPr b="1" dirty="0">
              <a:latin typeface="Gill Sans MT" panose="020B0502020104020203" pitchFamily="34" charset="77"/>
              <a:sym typeface="American Typewriter"/>
            </a:endParaRPr>
          </a:p>
        </p:txBody>
      </p:sp>
      <p:sp>
        <p:nvSpPr>
          <p:cNvPr id="136" name="chipped"/>
          <p:cNvSpPr txBox="1"/>
          <p:nvPr/>
        </p:nvSpPr>
        <p:spPr>
          <a:xfrm>
            <a:off x="3011207" y="5769060"/>
            <a:ext cx="157575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draw</a:t>
            </a:r>
            <a:endParaRPr dirty="0">
              <a:latin typeface="Gill Sans MT" panose="020B0502020104020203" pitchFamily="34" charset="77"/>
            </a:endParaRPr>
          </a:p>
        </p:txBody>
      </p:sp>
      <p:sp>
        <p:nvSpPr>
          <p:cNvPr id="137" name="lift"/>
          <p:cNvSpPr txBox="1"/>
          <p:nvPr/>
        </p:nvSpPr>
        <p:spPr>
          <a:xfrm>
            <a:off x="3254061" y="6639612"/>
            <a:ext cx="10900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fire</a:t>
            </a:r>
            <a:endParaRPr dirty="0">
              <a:latin typeface="Gill Sans MT" panose="020B0502020104020203" pitchFamily="34" charset="77"/>
            </a:endParaRPr>
          </a:p>
        </p:txBody>
      </p:sp>
      <p:sp>
        <p:nvSpPr>
          <p:cNvPr id="138" name="mutter"/>
          <p:cNvSpPr txBox="1"/>
          <p:nvPr/>
        </p:nvSpPr>
        <p:spPr>
          <a:xfrm>
            <a:off x="8154640" y="3941031"/>
            <a:ext cx="20983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beaver</a:t>
            </a:r>
            <a:endParaRPr b="1" dirty="0">
              <a:latin typeface="Gill Sans MT" panose="020B0502020104020203" pitchFamily="34" charset="77"/>
              <a:sym typeface="American Typewriter"/>
            </a:endParaRPr>
          </a:p>
        </p:txBody>
      </p:sp>
      <p:sp>
        <p:nvSpPr>
          <p:cNvPr id="139" name="unveil"/>
          <p:cNvSpPr txBox="1"/>
          <p:nvPr/>
        </p:nvSpPr>
        <p:spPr>
          <a:xfrm>
            <a:off x="8456027" y="5755144"/>
            <a:ext cx="14956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glide</a:t>
            </a:r>
            <a:endParaRPr dirty="0">
              <a:latin typeface="Gill Sans MT" panose="020B0502020104020203" pitchFamily="34" charset="77"/>
              <a:sym typeface="American Typewriter"/>
            </a:endParaRPr>
          </a:p>
        </p:txBody>
      </p:sp>
      <p:sp>
        <p:nvSpPr>
          <p:cNvPr id="140" name="tolerate"/>
          <p:cNvSpPr txBox="1"/>
          <p:nvPr/>
        </p:nvSpPr>
        <p:spPr>
          <a:xfrm>
            <a:off x="8255205" y="3084728"/>
            <a:ext cx="19220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ample</a:t>
            </a:r>
            <a:endParaRPr dirty="0">
              <a:latin typeface="Gill Sans MT" panose="020B0502020104020203" pitchFamily="34" charset="77"/>
            </a:endParaRPr>
          </a:p>
        </p:txBody>
      </p:sp>
      <p:sp>
        <p:nvSpPr>
          <p:cNvPr id="141" name="fixation"/>
          <p:cNvSpPr txBox="1"/>
          <p:nvPr/>
        </p:nvSpPr>
        <p:spPr>
          <a:xfrm>
            <a:off x="8405094" y="4824210"/>
            <a:ext cx="162224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drain</a:t>
            </a:r>
            <a:endParaRPr dirty="0">
              <a:latin typeface="Gill Sans MT" panose="020B0502020104020203" pitchFamily="34" charset="77"/>
            </a:endParaRPr>
          </a:p>
        </p:txBody>
      </p:sp>
      <p:sp>
        <p:nvSpPr>
          <p:cNvPr id="142" name="rustle"/>
          <p:cNvSpPr txBox="1"/>
          <p:nvPr/>
        </p:nvSpPr>
        <p:spPr>
          <a:xfrm>
            <a:off x="7917774" y="6620562"/>
            <a:ext cx="2596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plethora</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799784" y="3080135"/>
            <a:ext cx="20069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before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23540" y="609675"/>
            <a:ext cx="6880089"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before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4156" y="5287250"/>
            <a:ext cx="1083509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argue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80FA53C8-3B07-561D-C9B2-A525C5B419DE}"/>
              </a:ext>
            </a:extLst>
          </p:cNvPr>
          <p:cNvPicPr>
            <a:picLocks noChangeAspect="1"/>
          </p:cNvPicPr>
          <p:nvPr/>
        </p:nvPicPr>
        <p:blipFill>
          <a:blip r:embed="rId4"/>
          <a:stretch>
            <a:fillRect/>
          </a:stretch>
        </p:blipFill>
        <p:spPr>
          <a:xfrm>
            <a:off x="9003710" y="523444"/>
            <a:ext cx="3251200" cy="3251200"/>
          </a:xfrm>
          <a:prstGeom prst="rect">
            <a:avLst/>
          </a:prstGeom>
        </p:spPr>
      </p:pic>
      <p:pic>
        <p:nvPicPr>
          <p:cNvPr id="4" name="Picture 3">
            <a:extLst>
              <a:ext uri="{FF2B5EF4-FFF2-40B4-BE49-F238E27FC236}">
                <a16:creationId xmlns:a16="http://schemas.microsoft.com/office/drawing/2014/main" id="{B13C200A-60C8-03CA-9F9C-FDF64E435780}"/>
              </a:ext>
            </a:extLst>
          </p:cNvPr>
          <p:cNvPicPr>
            <a:picLocks noChangeAspect="1"/>
          </p:cNvPicPr>
          <p:nvPr/>
        </p:nvPicPr>
        <p:blipFill>
          <a:blip r:embed="rId5"/>
          <a:stretch>
            <a:fillRect/>
          </a:stretch>
        </p:blipFill>
        <p:spPr>
          <a:xfrm>
            <a:off x="1084854"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54529" y="116216"/>
            <a:ext cx="7093288"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castle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5122075"/>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draw</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84163C5F-C99C-A0F9-6EEC-3F5AADD816CE}"/>
              </a:ext>
            </a:extLst>
          </p:cNvPr>
          <p:cNvPicPr>
            <a:picLocks noChangeAspect="1"/>
          </p:cNvPicPr>
          <p:nvPr/>
        </p:nvPicPr>
        <p:blipFill>
          <a:blip r:embed="rId4"/>
          <a:stretch>
            <a:fillRect/>
          </a:stretch>
        </p:blipFill>
        <p:spPr>
          <a:xfrm>
            <a:off x="8441539" y="572180"/>
            <a:ext cx="3251200" cy="3251200"/>
          </a:xfrm>
          <a:prstGeom prst="rect">
            <a:avLst/>
          </a:prstGeom>
        </p:spPr>
      </p:pic>
      <p:pic>
        <p:nvPicPr>
          <p:cNvPr id="4" name="Picture 3">
            <a:extLst>
              <a:ext uri="{FF2B5EF4-FFF2-40B4-BE49-F238E27FC236}">
                <a16:creationId xmlns:a16="http://schemas.microsoft.com/office/drawing/2014/main" id="{DDB3F93D-A29C-EF9F-4639-42D2127E9CBA}"/>
              </a:ext>
            </a:extLst>
          </p:cNvPr>
          <p:cNvPicPr>
            <a:picLocks noChangeAspect="1"/>
          </p:cNvPicPr>
          <p:nvPr/>
        </p:nvPicPr>
        <p:blipFill>
          <a:blip r:embed="rId5"/>
          <a:stretch>
            <a:fillRect/>
          </a:stretch>
        </p:blipFill>
        <p:spPr>
          <a:xfrm>
            <a:off x="1202506"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359337"/>
            <a:ext cx="422231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fire</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5086945"/>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ample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9A7DF5ED-7BC7-952B-F1ED-A390BE698E2E}"/>
              </a:ext>
            </a:extLst>
          </p:cNvPr>
          <p:cNvPicPr>
            <a:picLocks noChangeAspect="1"/>
          </p:cNvPicPr>
          <p:nvPr/>
        </p:nvPicPr>
        <p:blipFill>
          <a:blip r:embed="rId4"/>
          <a:stretch>
            <a:fillRect/>
          </a:stretch>
        </p:blipFill>
        <p:spPr>
          <a:xfrm>
            <a:off x="7634995" y="623998"/>
            <a:ext cx="3251200" cy="3251200"/>
          </a:xfrm>
          <a:prstGeom prst="rect">
            <a:avLst/>
          </a:prstGeom>
        </p:spPr>
      </p:pic>
      <p:pic>
        <p:nvPicPr>
          <p:cNvPr id="4" name="Picture 3">
            <a:extLst>
              <a:ext uri="{FF2B5EF4-FFF2-40B4-BE49-F238E27FC236}">
                <a16:creationId xmlns:a16="http://schemas.microsoft.com/office/drawing/2014/main" id="{5F4B7FBF-8B23-3BE6-7ACC-BB3C4AB745CE}"/>
              </a:ext>
            </a:extLst>
          </p:cNvPr>
          <p:cNvPicPr>
            <a:picLocks noChangeAspect="1"/>
          </p:cNvPicPr>
          <p:nvPr/>
        </p:nvPicPr>
        <p:blipFill>
          <a:blip r:embed="rId5"/>
          <a:stretch>
            <a:fillRect/>
          </a:stretch>
        </p:blipFill>
        <p:spPr>
          <a:xfrm>
            <a:off x="734046" y="5687544"/>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5010" y="645977"/>
            <a:ext cx="704038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beaver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71071" y="5427006"/>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drain</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8E1D4EEB-1B97-1A63-E687-2BC183236278}"/>
              </a:ext>
            </a:extLst>
          </p:cNvPr>
          <p:cNvPicPr>
            <a:picLocks noChangeAspect="1"/>
          </p:cNvPicPr>
          <p:nvPr/>
        </p:nvPicPr>
        <p:blipFill>
          <a:blip r:embed="rId4"/>
          <a:stretch>
            <a:fillRect/>
          </a:stretch>
        </p:blipFill>
        <p:spPr>
          <a:xfrm>
            <a:off x="9019595" y="617790"/>
            <a:ext cx="3251200" cy="3251200"/>
          </a:xfrm>
          <a:prstGeom prst="rect">
            <a:avLst/>
          </a:prstGeom>
        </p:spPr>
      </p:pic>
      <p:pic>
        <p:nvPicPr>
          <p:cNvPr id="4" name="Picture 3">
            <a:extLst>
              <a:ext uri="{FF2B5EF4-FFF2-40B4-BE49-F238E27FC236}">
                <a16:creationId xmlns:a16="http://schemas.microsoft.com/office/drawing/2014/main" id="{8F724D2C-7E41-2E18-C770-3EFF1FF8D670}"/>
              </a:ext>
            </a:extLst>
          </p:cNvPr>
          <p:cNvPicPr>
            <a:picLocks noChangeAspect="1"/>
          </p:cNvPicPr>
          <p:nvPr/>
        </p:nvPicPr>
        <p:blipFill>
          <a:blip r:embed="rId5"/>
          <a:stretch>
            <a:fillRect/>
          </a:stretch>
        </p:blipFill>
        <p:spPr>
          <a:xfrm>
            <a:off x="895013" y="5517515"/>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53372" y="96428"/>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glide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90920" y="5516215"/>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plethora</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6C62117F-C9E6-8A44-9ECC-0A6652A74497}"/>
              </a:ext>
            </a:extLst>
          </p:cNvPr>
          <p:cNvPicPr>
            <a:picLocks noChangeAspect="1"/>
          </p:cNvPicPr>
          <p:nvPr/>
        </p:nvPicPr>
        <p:blipFill>
          <a:blip r:embed="rId4"/>
          <a:stretch>
            <a:fillRect/>
          </a:stretch>
        </p:blipFill>
        <p:spPr>
          <a:xfrm>
            <a:off x="8299558" y="527011"/>
            <a:ext cx="3251200" cy="3251200"/>
          </a:xfrm>
          <a:prstGeom prst="rect">
            <a:avLst/>
          </a:prstGeom>
        </p:spPr>
      </p:pic>
      <p:pic>
        <p:nvPicPr>
          <p:cNvPr id="4" name="Picture 3">
            <a:extLst>
              <a:ext uri="{FF2B5EF4-FFF2-40B4-BE49-F238E27FC236}">
                <a16:creationId xmlns:a16="http://schemas.microsoft.com/office/drawing/2014/main" id="{20771966-B273-1E98-3C6B-D3C5778E1F79}"/>
              </a:ext>
            </a:extLst>
          </p:cNvPr>
          <p:cNvPicPr>
            <a:picLocks noChangeAspect="1"/>
          </p:cNvPicPr>
          <p:nvPr/>
        </p:nvPicPr>
        <p:blipFill>
          <a:blip r:embed="rId5"/>
          <a:stretch>
            <a:fillRect/>
          </a:stretch>
        </p:blipFill>
        <p:spPr>
          <a:xfrm>
            <a:off x="455819" y="5656331"/>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05877" y="674560"/>
            <a:ext cx="7704032"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before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097958"/>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argue</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BBC23BA-8E09-2D8B-D251-F4AF41F96929}"/>
              </a:ext>
            </a:extLst>
          </p:cNvPr>
          <p:cNvPicPr>
            <a:picLocks noChangeAspect="1"/>
          </p:cNvPicPr>
          <p:nvPr/>
        </p:nvPicPr>
        <p:blipFill>
          <a:blip r:embed="rId4"/>
          <a:stretch>
            <a:fillRect/>
          </a:stretch>
        </p:blipFill>
        <p:spPr>
          <a:xfrm>
            <a:off x="9199607" y="482964"/>
            <a:ext cx="3251200" cy="3251200"/>
          </a:xfrm>
          <a:prstGeom prst="rect">
            <a:avLst/>
          </a:prstGeom>
        </p:spPr>
      </p:pic>
      <p:pic>
        <p:nvPicPr>
          <p:cNvPr id="4" name="Picture 3">
            <a:extLst>
              <a:ext uri="{FF2B5EF4-FFF2-40B4-BE49-F238E27FC236}">
                <a16:creationId xmlns:a16="http://schemas.microsoft.com/office/drawing/2014/main" id="{6A869E0C-E581-66BA-BE64-2522DF6AEC9C}"/>
              </a:ext>
            </a:extLst>
          </p:cNvPr>
          <p:cNvPicPr>
            <a:picLocks noChangeAspect="1"/>
          </p:cNvPicPr>
          <p:nvPr/>
        </p:nvPicPr>
        <p:blipFill>
          <a:blip r:embed="rId5"/>
          <a:stretch>
            <a:fillRect/>
          </a:stretch>
        </p:blipFill>
        <p:spPr>
          <a:xfrm>
            <a:off x="468463" y="5673577"/>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24799" y="509715"/>
            <a:ext cx="794127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castle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15725" y="522169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draw</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E2BDFDAC-3DB0-333A-DC77-437F76F60DCC}"/>
              </a:ext>
            </a:extLst>
          </p:cNvPr>
          <p:cNvPicPr>
            <a:picLocks noChangeAspect="1"/>
          </p:cNvPicPr>
          <p:nvPr/>
        </p:nvPicPr>
        <p:blipFill>
          <a:blip r:embed="rId4"/>
          <a:stretch>
            <a:fillRect/>
          </a:stretch>
        </p:blipFill>
        <p:spPr>
          <a:xfrm>
            <a:off x="9066416" y="581433"/>
            <a:ext cx="3251200" cy="3251200"/>
          </a:xfrm>
          <a:prstGeom prst="rect">
            <a:avLst/>
          </a:prstGeom>
        </p:spPr>
      </p:pic>
      <p:pic>
        <p:nvPicPr>
          <p:cNvPr id="4" name="Picture 3">
            <a:extLst>
              <a:ext uri="{FF2B5EF4-FFF2-40B4-BE49-F238E27FC236}">
                <a16:creationId xmlns:a16="http://schemas.microsoft.com/office/drawing/2014/main" id="{DB17F2A7-6A31-B9E5-0FE6-D68973B30B51}"/>
              </a:ext>
            </a:extLst>
          </p:cNvPr>
          <p:cNvPicPr>
            <a:picLocks noChangeAspect="1"/>
          </p:cNvPicPr>
          <p:nvPr/>
        </p:nvPicPr>
        <p:blipFill>
          <a:blip r:embed="rId5"/>
          <a:stretch>
            <a:fillRect/>
          </a:stretch>
        </p:blipFill>
        <p:spPr>
          <a:xfrm>
            <a:off x="924799" y="5486353"/>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23940" y="433487"/>
            <a:ext cx="461825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fire</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699951" y="5538767"/>
            <a:ext cx="1234608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ample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7D193A8-BBBE-532E-FD0E-E15A059F4B48}"/>
              </a:ext>
            </a:extLst>
          </p:cNvPr>
          <p:cNvPicPr>
            <a:picLocks noChangeAspect="1"/>
          </p:cNvPicPr>
          <p:nvPr/>
        </p:nvPicPr>
        <p:blipFill>
          <a:blip r:embed="rId4"/>
          <a:stretch>
            <a:fillRect/>
          </a:stretch>
        </p:blipFill>
        <p:spPr>
          <a:xfrm>
            <a:off x="7872991" y="675701"/>
            <a:ext cx="3251200" cy="3251200"/>
          </a:xfrm>
          <a:prstGeom prst="rect">
            <a:avLst/>
          </a:prstGeom>
        </p:spPr>
      </p:pic>
      <p:pic>
        <p:nvPicPr>
          <p:cNvPr id="4" name="Picture 3">
            <a:extLst>
              <a:ext uri="{FF2B5EF4-FFF2-40B4-BE49-F238E27FC236}">
                <a16:creationId xmlns:a16="http://schemas.microsoft.com/office/drawing/2014/main" id="{B11AE83A-4A21-18E1-65C7-E6D821FE5B63}"/>
              </a:ext>
            </a:extLst>
          </p:cNvPr>
          <p:cNvPicPr>
            <a:picLocks noChangeAspect="1"/>
          </p:cNvPicPr>
          <p:nvPr/>
        </p:nvPicPr>
        <p:blipFill>
          <a:blip r:embed="rId5"/>
          <a:stretch>
            <a:fillRect/>
          </a:stretch>
        </p:blipFill>
        <p:spPr>
          <a:xfrm>
            <a:off x="460771" y="574382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557265" y="2274766"/>
            <a:ext cx="20069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before	</a:t>
            </a:r>
            <a:endParaRPr b="1" dirty="0">
              <a:latin typeface="Gill Sans MT" panose="020B0502020104020203" pitchFamily="34" charset="77"/>
              <a:sym typeface="American Typewriter"/>
            </a:endParaRPr>
          </a:p>
        </p:txBody>
      </p:sp>
      <p:sp>
        <p:nvSpPr>
          <p:cNvPr id="134" name="office"/>
          <p:cNvSpPr txBox="1"/>
          <p:nvPr/>
        </p:nvSpPr>
        <p:spPr>
          <a:xfrm>
            <a:off x="5675128" y="3183419"/>
            <a:ext cx="177131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argue</a:t>
            </a:r>
            <a:endParaRPr dirty="0">
              <a:latin typeface="Gill Sans MT" panose="020B0502020104020203" pitchFamily="34" charset="77"/>
            </a:endParaRPr>
          </a:p>
        </p:txBody>
      </p:sp>
      <p:sp>
        <p:nvSpPr>
          <p:cNvPr id="135" name="spare"/>
          <p:cNvSpPr txBox="1"/>
          <p:nvPr/>
        </p:nvSpPr>
        <p:spPr>
          <a:xfrm>
            <a:off x="5666298" y="4033018"/>
            <a:ext cx="17889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castle</a:t>
            </a:r>
            <a:endParaRPr b="1" dirty="0">
              <a:latin typeface="Gill Sans MT" panose="020B0502020104020203" pitchFamily="34" charset="77"/>
              <a:sym typeface="American Typewriter"/>
            </a:endParaRPr>
          </a:p>
        </p:txBody>
      </p:sp>
      <p:sp>
        <p:nvSpPr>
          <p:cNvPr id="136" name="chipped"/>
          <p:cNvSpPr txBox="1"/>
          <p:nvPr/>
        </p:nvSpPr>
        <p:spPr>
          <a:xfrm>
            <a:off x="5772913" y="4958818"/>
            <a:ext cx="157575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draw</a:t>
            </a:r>
            <a:endParaRPr dirty="0">
              <a:latin typeface="Gill Sans MT" panose="020B0502020104020203" pitchFamily="34" charset="77"/>
            </a:endParaRPr>
          </a:p>
        </p:txBody>
      </p:sp>
      <p:sp>
        <p:nvSpPr>
          <p:cNvPr id="137" name="lift"/>
          <p:cNvSpPr txBox="1"/>
          <p:nvPr/>
        </p:nvSpPr>
        <p:spPr>
          <a:xfrm>
            <a:off x="6015762" y="5829370"/>
            <a:ext cx="109004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fire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080374"/>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beaver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56000" y="5399211"/>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drain</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F37684E6-43D4-4CE4-D403-0B7472F92F85}"/>
              </a:ext>
            </a:extLst>
          </p:cNvPr>
          <p:cNvPicPr>
            <a:picLocks noChangeAspect="1"/>
          </p:cNvPicPr>
          <p:nvPr/>
        </p:nvPicPr>
        <p:blipFill>
          <a:blip r:embed="rId4"/>
          <a:stretch>
            <a:fillRect/>
          </a:stretch>
        </p:blipFill>
        <p:spPr>
          <a:xfrm>
            <a:off x="9281506" y="573867"/>
            <a:ext cx="3251200" cy="3251200"/>
          </a:xfrm>
          <a:prstGeom prst="rect">
            <a:avLst/>
          </a:prstGeom>
        </p:spPr>
      </p:pic>
      <p:pic>
        <p:nvPicPr>
          <p:cNvPr id="4" name="Picture 3">
            <a:extLst>
              <a:ext uri="{FF2B5EF4-FFF2-40B4-BE49-F238E27FC236}">
                <a16:creationId xmlns:a16="http://schemas.microsoft.com/office/drawing/2014/main" id="{F4BA4932-EA62-E061-1F7F-898CDAA00505}"/>
              </a:ext>
            </a:extLst>
          </p:cNvPr>
          <p:cNvPicPr>
            <a:picLocks noChangeAspect="1"/>
          </p:cNvPicPr>
          <p:nvPr/>
        </p:nvPicPr>
        <p:blipFill>
          <a:blip r:embed="rId5"/>
          <a:stretch>
            <a:fillRect/>
          </a:stretch>
        </p:blipFill>
        <p:spPr>
          <a:xfrm>
            <a:off x="689837" y="5701154"/>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25392" y="547239"/>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glide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224949" y="5892458"/>
            <a:ext cx="1094421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plethora</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B676B79C-2FFD-ACA9-D69A-7C69AAEACD96}"/>
              </a:ext>
            </a:extLst>
          </p:cNvPr>
          <p:cNvPicPr>
            <a:picLocks noChangeAspect="1"/>
          </p:cNvPicPr>
          <p:nvPr/>
        </p:nvPicPr>
        <p:blipFill>
          <a:blip r:embed="rId4"/>
          <a:stretch>
            <a:fillRect/>
          </a:stretch>
        </p:blipFill>
        <p:spPr>
          <a:xfrm>
            <a:off x="8241208" y="504123"/>
            <a:ext cx="3251200" cy="3251200"/>
          </a:xfrm>
          <a:prstGeom prst="rect">
            <a:avLst/>
          </a:prstGeom>
        </p:spPr>
      </p:pic>
      <p:pic>
        <p:nvPicPr>
          <p:cNvPr id="4" name="Picture 3">
            <a:extLst>
              <a:ext uri="{FF2B5EF4-FFF2-40B4-BE49-F238E27FC236}">
                <a16:creationId xmlns:a16="http://schemas.microsoft.com/office/drawing/2014/main" id="{59614400-4D44-D868-3C28-6E4240441EA9}"/>
              </a:ext>
            </a:extLst>
          </p:cNvPr>
          <p:cNvPicPr>
            <a:picLocks noChangeAspect="1"/>
          </p:cNvPicPr>
          <p:nvPr/>
        </p:nvPicPr>
        <p:blipFill>
          <a:blip r:embed="rId5"/>
          <a:stretch>
            <a:fillRect/>
          </a:stretch>
        </p:blipFill>
        <p:spPr>
          <a:xfrm>
            <a:off x="550644" y="5664348"/>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11670" y="3418118"/>
            <a:ext cx="209833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beaver</a:t>
            </a:r>
            <a:endParaRPr b="1" dirty="0">
              <a:latin typeface="Gill Sans MT" panose="020B0502020104020203" pitchFamily="34" charset="77"/>
              <a:sym typeface="American Typewriter"/>
            </a:endParaRPr>
          </a:p>
        </p:txBody>
      </p:sp>
      <p:sp>
        <p:nvSpPr>
          <p:cNvPr id="140" name="tolerate"/>
          <p:cNvSpPr txBox="1"/>
          <p:nvPr/>
        </p:nvSpPr>
        <p:spPr>
          <a:xfrm>
            <a:off x="5599826" y="2522165"/>
            <a:ext cx="192200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ample</a:t>
            </a:r>
            <a:endParaRPr dirty="0">
              <a:latin typeface="Gill Sans MT" panose="020B0502020104020203" pitchFamily="34" charset="77"/>
            </a:endParaRPr>
          </a:p>
        </p:txBody>
      </p:sp>
      <p:sp>
        <p:nvSpPr>
          <p:cNvPr id="141" name="fixation"/>
          <p:cNvSpPr txBox="1"/>
          <p:nvPr/>
        </p:nvSpPr>
        <p:spPr>
          <a:xfrm>
            <a:off x="5749725" y="4280417"/>
            <a:ext cx="162224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drain</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754704" y="5188117"/>
            <a:ext cx="14956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glide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04088" y="5996646"/>
            <a:ext cx="259686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plethora</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66030" y="1309202"/>
            <a:ext cx="248625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before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(preposition)</a:t>
            </a:r>
            <a:endParaRPr dirty="0">
              <a:latin typeface="Gill Sans MT" panose="020B0502020104020203" pitchFamily="34" charset="77"/>
            </a:endParaRPr>
          </a:p>
        </p:txBody>
      </p:sp>
      <p:sp>
        <p:nvSpPr>
          <p:cNvPr id="155" name="The was a tear in Freddie’s new school jumper."/>
          <p:cNvSpPr txBox="1"/>
          <p:nvPr/>
        </p:nvSpPr>
        <p:spPr>
          <a:xfrm>
            <a:off x="30862" y="6562326"/>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Jan wrote the date in her book </a:t>
            </a:r>
            <a:r>
              <a:rPr lang="en-GB" sz="4000" b="1" dirty="0">
                <a:latin typeface="Gill Sans MT" panose="020B0502020104020203" pitchFamily="34" charset="77"/>
              </a:rPr>
              <a:t>before</a:t>
            </a:r>
            <a:r>
              <a:rPr lang="en-GB" sz="4000" dirty="0">
                <a:latin typeface="Gill Sans MT" panose="020B0502020104020203" pitchFamily="34" charset="77"/>
              </a:rPr>
              <a:t> the title.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be-fore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68633075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prior 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after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leaving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previous to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moving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446470" y="4293589"/>
            <a:ext cx="742724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do one thing before doing something else, you do it earlier than the other thing.</a:t>
            </a:r>
          </a:p>
        </p:txBody>
      </p:sp>
      <p:pic>
        <p:nvPicPr>
          <p:cNvPr id="2" name="Picture 1">
            <a:extLst>
              <a:ext uri="{FF2B5EF4-FFF2-40B4-BE49-F238E27FC236}">
                <a16:creationId xmlns:a16="http://schemas.microsoft.com/office/drawing/2014/main" id="{9D7D881A-BEEF-1B6A-8074-A1179BF4D30D}"/>
              </a:ext>
            </a:extLst>
          </p:cNvPr>
          <p:cNvPicPr>
            <a:picLocks noChangeAspect="1"/>
          </p:cNvPicPr>
          <p:nvPr/>
        </p:nvPicPr>
        <p:blipFill>
          <a:blip r:embed="rId4"/>
          <a:stretch>
            <a:fillRect/>
          </a:stretch>
        </p:blipFill>
        <p:spPr>
          <a:xfrm>
            <a:off x="8432092" y="263760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57593" y="1309202"/>
            <a:ext cx="210314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argue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30340" y="3878760"/>
            <a:ext cx="6626154"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one person argues with another, they speak angrily to each other about something that they disagree about. </a:t>
            </a:r>
          </a:p>
        </p:txBody>
      </p:sp>
      <p:sp>
        <p:nvSpPr>
          <p:cNvPr id="155" name="The was a tear in Freddie’s new school jumper."/>
          <p:cNvSpPr txBox="1"/>
          <p:nvPr/>
        </p:nvSpPr>
        <p:spPr>
          <a:xfrm>
            <a:off x="0" y="65162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Dan </a:t>
            </a:r>
            <a:r>
              <a:rPr lang="en-GB" sz="4000" b="1" dirty="0">
                <a:latin typeface="Gill Sans MT" panose="020B0502020104020203" pitchFamily="34" charset="77"/>
              </a:rPr>
              <a:t>argued</a:t>
            </a:r>
            <a:r>
              <a:rPr lang="en-GB" sz="4000" dirty="0">
                <a:latin typeface="Gill Sans MT" panose="020B0502020104020203" pitchFamily="34" charset="77"/>
              </a:rPr>
              <a:t> with Petra.  </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ar-gue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551732987"/>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quarrel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2FAE9419-028A-54C1-C218-A314FFC1DAEC}"/>
              </a:ext>
            </a:extLst>
          </p:cNvPr>
          <p:cNvPicPr>
            <a:picLocks noChangeAspect="1"/>
          </p:cNvPicPr>
          <p:nvPr/>
        </p:nvPicPr>
        <p:blipFill>
          <a:blip r:embed="rId4"/>
          <a:stretch>
            <a:fillRect/>
          </a:stretch>
        </p:blipFill>
        <p:spPr>
          <a:xfrm>
            <a:off x="8608049" y="2489419"/>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92859" y="1339979"/>
            <a:ext cx="203260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castle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48181" y="3875663"/>
            <a:ext cx="7061465" cy="256480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A castle is a large building with thick, high walls. Castles were built by important people, such as kings, in former times, especially for protection during wars and battles.</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went to visit an ancient </a:t>
            </a:r>
            <a:r>
              <a:rPr lang="en-GB" sz="4000" b="1" dirty="0">
                <a:latin typeface="Gill Sans MT" panose="020B0502020104020203" pitchFamily="34" charset="77"/>
              </a:rPr>
              <a:t>castle</a:t>
            </a:r>
            <a:r>
              <a:rPr lang="en-GB" sz="4000" dirty="0">
                <a:latin typeface="Gill Sans MT" panose="020B0502020104020203" pitchFamily="34" charset="77"/>
              </a:rPr>
              <a:t> in Yorkshire.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cas-tle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6911279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fort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hassle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tower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tassel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8082370-84D7-18A2-B0FF-EE05B59D3C93}"/>
              </a:ext>
            </a:extLst>
          </p:cNvPr>
          <p:cNvPicPr>
            <a:picLocks noChangeAspect="1"/>
          </p:cNvPicPr>
          <p:nvPr/>
        </p:nvPicPr>
        <p:blipFill>
          <a:blip r:embed="rId4"/>
          <a:stretch>
            <a:fillRect/>
          </a:stretch>
        </p:blipFill>
        <p:spPr>
          <a:xfrm>
            <a:off x="8492220" y="268897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36952" y="1309202"/>
            <a:ext cx="194444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draw</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3973767"/>
            <a:ext cx="6832192"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you draw, or when you draw something, you use a pencil or pen to produce a picture, pattern, or diagram.</a:t>
            </a:r>
          </a:p>
        </p:txBody>
      </p:sp>
      <p:sp>
        <p:nvSpPr>
          <p:cNvPr id="155" name="The was a tear in Freddie’s new school jumper."/>
          <p:cNvSpPr txBox="1"/>
          <p:nvPr/>
        </p:nvSpPr>
        <p:spPr>
          <a:xfrm>
            <a:off x="138986" y="653505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Mirza wanted to </a:t>
            </a:r>
            <a:r>
              <a:rPr lang="en-GB" sz="4000" b="1" dirty="0">
                <a:solidFill>
                  <a:schemeClr val="accent2"/>
                </a:solidFill>
                <a:latin typeface="Gill Sans MT" panose="020B0502020104020203" pitchFamily="34" charset="77"/>
              </a:rPr>
              <a:t>draw</a:t>
            </a:r>
            <a:r>
              <a:rPr lang="en-GB" sz="4000" dirty="0">
                <a:solidFill>
                  <a:schemeClr val="accent2"/>
                </a:solidFill>
                <a:latin typeface="Gill Sans MT" panose="020B0502020104020203" pitchFamily="34" charset="77"/>
              </a:rPr>
              <a:t> a cat in the art lesson. </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draw</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1773377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sketch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shapes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draft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pencil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3A4BB43-BE7B-AE9B-6B93-FC882049143B}"/>
              </a:ext>
            </a:extLst>
          </p:cNvPr>
          <p:cNvPicPr>
            <a:picLocks noChangeAspect="1"/>
          </p:cNvPicPr>
          <p:nvPr/>
        </p:nvPicPr>
        <p:blipFill>
          <a:blip r:embed="rId4"/>
          <a:stretch>
            <a:fillRect/>
          </a:stretch>
        </p:blipFill>
        <p:spPr>
          <a:xfrm>
            <a:off x="8685992" y="2751621"/>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354357" y="1309202"/>
            <a:ext cx="130965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393897"/>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Fire is the hot, bright flames produced by things that are burning.</a:t>
            </a:r>
          </a:p>
        </p:txBody>
      </p:sp>
      <p:sp>
        <p:nvSpPr>
          <p:cNvPr id="155" name="The was a tear in Freddie’s new school jumper."/>
          <p:cNvSpPr txBox="1"/>
          <p:nvPr/>
        </p:nvSpPr>
        <p:spPr>
          <a:xfrm>
            <a:off x="0" y="636357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Bajaj ignited a small </a:t>
            </a:r>
            <a:r>
              <a:rPr lang="en-GB" sz="4000" b="1" dirty="0">
                <a:latin typeface="Gill Sans MT" panose="020B0502020104020203" pitchFamily="34" charset="77"/>
              </a:rPr>
              <a:t>fire</a:t>
            </a:r>
            <a:r>
              <a:rPr lang="en-GB" sz="4000" dirty="0">
                <a:latin typeface="Gill Sans MT" panose="020B0502020104020203" pitchFamily="34" charset="77"/>
              </a:rPr>
              <a:t> in the history lesson.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(fire)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503877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blaze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forest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inferno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require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0A540744-A61B-95FD-DFE3-166C690BEF47}"/>
              </a:ext>
            </a:extLst>
          </p:cNvPr>
          <p:cNvPicPr>
            <a:picLocks noChangeAspect="1"/>
          </p:cNvPicPr>
          <p:nvPr/>
        </p:nvPicPr>
        <p:blipFill>
          <a:blip r:embed="rId4"/>
          <a:stretch>
            <a:fillRect/>
          </a:stretch>
        </p:blipFill>
        <p:spPr>
          <a:xfrm>
            <a:off x="8633627" y="256311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40692</TotalTime>
  <Words>1333</Words>
  <Application>Microsoft Macintosh PowerPoint</Application>
  <PresentationFormat>Custom</PresentationFormat>
  <Paragraphs>337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1575</cp:revision>
  <dcterms:modified xsi:type="dcterms:W3CDTF">2024-04-10T07:10:26Z</dcterms:modified>
</cp:coreProperties>
</file>